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1"/>
  </p:notesMasterIdLst>
  <p:handoutMasterIdLst>
    <p:handoutMasterId r:id="rId12"/>
  </p:handoutMasterIdLst>
  <p:sldIdLst>
    <p:sldId id="256" r:id="rId5"/>
    <p:sldId id="277" r:id="rId6"/>
    <p:sldId id="297" r:id="rId7"/>
    <p:sldId id="298" r:id="rId8"/>
    <p:sldId id="299" r:id="rId9"/>
    <p:sldId id="27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A49"/>
    <a:srgbClr val="FF4040"/>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87" autoAdjust="0"/>
  </p:normalViewPr>
  <p:slideViewPr>
    <p:cSldViewPr snapToGrid="0">
      <p:cViewPr varScale="1">
        <p:scale>
          <a:sx n="77" d="100"/>
          <a:sy n="77" d="100"/>
        </p:scale>
        <p:origin x="723" y="51"/>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9/2/2021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BOOK-IT</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2021</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BOOK-IT</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BOOK-IT</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2021</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BOOK-IT</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solidFill>
                  <a:srgbClr val="FF4040"/>
                </a:solidFill>
                <a:latin typeface="Nunito Sans" panose="00000500000000000000" pitchFamily="2" charset="0"/>
              </a:rPr>
              <a:t>Book-it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solidFill>
                  <a:srgbClr val="4A4A49"/>
                </a:solidFill>
              </a:rPr>
              <a:t>Stephanie Chua for </a:t>
            </a:r>
            <a:r>
              <a:rPr lang="en-US" dirty="0">
                <a:solidFill>
                  <a:srgbClr val="FF4040"/>
                </a:solidFill>
              </a:rPr>
              <a:t>OCBC Cinemas</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41470" y="1296891"/>
            <a:ext cx="3171825" cy="1325563"/>
          </a:xfrm>
        </p:spPr>
        <p:txBody>
          <a:bodyPr/>
          <a:lstStyle/>
          <a:p>
            <a:r>
              <a:rPr lang="en-ZA" dirty="0">
                <a:solidFill>
                  <a:srgbClr val="FF4040"/>
                </a:solidFill>
              </a:rPr>
              <a:t>Book-it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500" y="2622454"/>
            <a:ext cx="3171825" cy="1212355"/>
          </a:xfrm>
        </p:spPr>
        <p:txBody>
          <a:bodyPr>
            <a:normAutofit/>
          </a:bodyPr>
          <a:lstStyle/>
          <a:p>
            <a:r>
              <a:rPr lang="en-US" dirty="0"/>
              <a:t>BOOK-IT is a mobile app that enables consumers to book movie tickets on the go. It is designed exclusively for OCBC cinemas.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a:t>BOOK-IT</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881683"/>
            <a:ext cx="9920400" cy="528400"/>
          </a:xfrm>
          <a:prstGeom prst="rect">
            <a:avLst/>
          </a:prstGeom>
        </p:spPr>
        <p:txBody>
          <a:bodyPr spcFirstLastPara="1" vert="horz" wrap="square" lIns="0" tIns="0" rIns="0" bIns="0" rtlCol="0" anchor="b" anchorCtr="0">
            <a:noAutofit/>
          </a:bodyPr>
          <a:lstStyle/>
          <a:p>
            <a:r>
              <a:rPr lang="en-GB" dirty="0"/>
              <a:t>Customer </a:t>
            </a:r>
            <a:r>
              <a:rPr lang="en-GB" dirty="0">
                <a:solidFill>
                  <a:srgbClr val="4A4A49"/>
                </a:solidFill>
              </a:rPr>
              <a:t>journey: before booking</a:t>
            </a:r>
            <a:endParaRPr dirty="0">
              <a:solidFill>
                <a:srgbClr val="4A4A49"/>
              </a:solidFill>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8948" y="2317034"/>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3</a:t>
              </a:r>
              <a:endParaRPr sz="800" dirty="0">
                <a:solidFill>
                  <a:schemeClr val="dk2"/>
                </a:solidFill>
                <a:ea typeface="Barlow"/>
                <a:cs typeface="Barlow"/>
                <a:sym typeface="Barlow"/>
              </a:endParaRPr>
            </a:p>
          </p:txBody>
        </p:sp>
      </p:grpSp>
      <p:sp>
        <p:nvSpPr>
          <p:cNvPr id="48" name="Google Shape;156;p22">
            <a:extLst>
              <a:ext uri="{FF2B5EF4-FFF2-40B4-BE49-F238E27FC236}">
                <a16:creationId xmlns:a16="http://schemas.microsoft.com/office/drawing/2014/main" id="{DC3BDD0E-7D1B-4CD8-B719-BA6C26C2BCD7}"/>
              </a:ext>
            </a:extLst>
          </p:cNvPr>
          <p:cNvSpPr txBox="1"/>
          <p:nvPr/>
        </p:nvSpPr>
        <p:spPr>
          <a:xfrm>
            <a:off x="2304327" y="5173450"/>
            <a:ext cx="1715200" cy="711200"/>
          </a:xfrm>
          <a:prstGeom prst="rect">
            <a:avLst/>
          </a:prstGeom>
          <a:noFill/>
          <a:ln>
            <a:noFill/>
          </a:ln>
        </p:spPr>
        <p:txBody>
          <a:bodyPr spcFirstLastPara="1" wrap="square" lIns="0" tIns="0" rIns="0" bIns="0" anchor="t" anchorCtr="0">
            <a:noAutofit/>
          </a:bodyPr>
          <a:lstStyle/>
          <a:p>
            <a:r>
              <a:rPr lang="en-US" sz="1200" b="1" dirty="0">
                <a:solidFill>
                  <a:srgbClr val="FF4040"/>
                </a:solidFill>
                <a:ea typeface="Barlow"/>
                <a:cs typeface="Barlow"/>
                <a:sym typeface="Barlow"/>
              </a:rPr>
              <a:t>Theatre apps:</a:t>
            </a:r>
            <a:r>
              <a:rPr lang="en-US" sz="1200" dirty="0">
                <a:solidFill>
                  <a:schemeClr val="dk2"/>
                </a:solidFill>
                <a:ea typeface="Barlow"/>
                <a:cs typeface="Barlow"/>
                <a:sym typeface="Barlow"/>
              </a:rPr>
              <a:t> only summary seen, no trailer; Switches to </a:t>
            </a:r>
            <a:r>
              <a:rPr lang="en-US" sz="1200" dirty="0" err="1">
                <a:solidFill>
                  <a:schemeClr val="dk2"/>
                </a:solidFill>
                <a:ea typeface="Barlow"/>
                <a:cs typeface="Barlow"/>
                <a:sym typeface="Barlow"/>
              </a:rPr>
              <a:t>Youtube</a:t>
            </a:r>
            <a:r>
              <a:rPr lang="en-US" sz="1200" dirty="0">
                <a:solidFill>
                  <a:schemeClr val="dk2"/>
                </a:solidFill>
                <a:ea typeface="Barlow"/>
                <a:cs typeface="Barlow"/>
                <a:sym typeface="Barlow"/>
              </a:rPr>
              <a:t>.</a:t>
            </a:r>
            <a:endParaRPr sz="1200" dirty="0">
              <a:solidFill>
                <a:schemeClr val="dk2"/>
              </a:solidFill>
              <a:ea typeface="Barlow"/>
              <a:cs typeface="Barlow"/>
              <a:sym typeface="Barlow"/>
            </a:endParaRPr>
          </a:p>
          <a:p>
            <a:pPr algn="ctr"/>
            <a:endParaRPr sz="1200" dirty="0">
              <a:solidFill>
                <a:schemeClr val="dk2"/>
              </a:solidFill>
              <a:ea typeface="Barlow"/>
              <a:cs typeface="Barlow"/>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54151" y="2380279"/>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1</a:t>
              </a:r>
              <a:endParaRPr sz="800" dirty="0">
                <a:solidFill>
                  <a:schemeClr val="dk2"/>
                </a:solidFill>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6365" y="4856432"/>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2</a:t>
              </a:r>
              <a:endParaRPr sz="800" dirty="0">
                <a:solidFill>
                  <a:schemeClr val="dk2"/>
                </a:solidFill>
                <a:ea typeface="Barlow"/>
                <a:cs typeface="Barlow"/>
                <a:sym typeface="Barlow"/>
              </a:endParaRPr>
            </a:p>
          </p:txBody>
        </p:sp>
      </p:gr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8" y="2279887"/>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5</a:t>
              </a:r>
              <a:endParaRPr sz="800" dirty="0">
                <a:solidFill>
                  <a:schemeClr val="dk2"/>
                </a:solidFill>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43933" y="1926131"/>
            <a:ext cx="1948800" cy="432972"/>
          </a:xfrm>
          <a:prstGeom prst="rect">
            <a:avLst/>
          </a:prstGeom>
          <a:noFill/>
          <a:ln>
            <a:noFill/>
          </a:ln>
        </p:spPr>
        <p:txBody>
          <a:bodyPr spcFirstLastPara="1" wrap="square" lIns="0" tIns="0" rIns="0" bIns="0" anchor="b" anchorCtr="0">
            <a:noAutofit/>
          </a:bodyPr>
          <a:lstStyle/>
          <a:p>
            <a:r>
              <a:rPr lang="en-GB" sz="1200" b="1" dirty="0">
                <a:solidFill>
                  <a:srgbClr val="FF4040"/>
                </a:solidFill>
                <a:ea typeface="Barlow"/>
                <a:cs typeface="Barlow"/>
                <a:sym typeface="Barlow"/>
              </a:rPr>
              <a:t>User reviews</a:t>
            </a:r>
            <a:r>
              <a:rPr lang="en-GB" sz="1200" dirty="0">
                <a:solidFill>
                  <a:srgbClr val="4A4A49"/>
                </a:solidFill>
                <a:ea typeface="Barlow"/>
                <a:cs typeface="Barlow"/>
                <a:sym typeface="Barlow"/>
              </a:rPr>
              <a:t>:  Limited compared to Rotten </a:t>
            </a:r>
            <a:r>
              <a:rPr lang="en-GB" sz="1200" dirty="0" err="1">
                <a:solidFill>
                  <a:srgbClr val="4A4A49"/>
                </a:solidFill>
                <a:ea typeface="Barlow"/>
                <a:cs typeface="Barlow"/>
                <a:sym typeface="Barlow"/>
              </a:rPr>
              <a:t>Tomatos</a:t>
            </a:r>
            <a:r>
              <a:rPr lang="en-GB" sz="1200" dirty="0">
                <a:solidFill>
                  <a:srgbClr val="4A4A49"/>
                </a:solidFill>
                <a:ea typeface="Barlow"/>
                <a:cs typeface="Barlow"/>
                <a:sym typeface="Barlow"/>
              </a:rPr>
              <a:t>, </a:t>
            </a:r>
          </a:p>
          <a:p>
            <a:r>
              <a:rPr lang="en-GB" sz="1200" dirty="0">
                <a:solidFill>
                  <a:srgbClr val="4A4A49"/>
                </a:solidFill>
                <a:ea typeface="Barlow"/>
                <a:cs typeface="Barlow"/>
                <a:sym typeface="Barlow"/>
              </a:rPr>
              <a:t>exits to Rotten </a:t>
            </a:r>
            <a:r>
              <a:rPr lang="en-GB" sz="1200" dirty="0" err="1">
                <a:solidFill>
                  <a:srgbClr val="4A4A49"/>
                </a:solidFill>
                <a:ea typeface="Barlow"/>
                <a:cs typeface="Barlow"/>
                <a:sym typeface="Barlow"/>
              </a:rPr>
              <a:t>Tomatos</a:t>
            </a:r>
            <a:endParaRPr sz="1200" dirty="0">
              <a:solidFill>
                <a:srgbClr val="4A4A49"/>
              </a:solidFill>
              <a:ea typeface="Barlow"/>
              <a:cs typeface="Barlow"/>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862131"/>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ea typeface="Barlow"/>
                  <a:cs typeface="Barlow"/>
                  <a:sym typeface="Barlow"/>
                </a:rPr>
                <a:t>4</a:t>
              </a:r>
              <a:endParaRPr sz="800">
                <a:solidFill>
                  <a:schemeClr val="dk2"/>
                </a:solidFill>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1235400" y="1951712"/>
            <a:ext cx="1948800" cy="572400"/>
          </a:xfrm>
          <a:prstGeom prst="rect">
            <a:avLst/>
          </a:prstGeom>
          <a:noFill/>
          <a:ln>
            <a:noFill/>
          </a:ln>
        </p:spPr>
        <p:txBody>
          <a:bodyPr spcFirstLastPara="1" wrap="square" lIns="0" tIns="0" rIns="0" bIns="0" anchor="b" anchorCtr="0">
            <a:noAutofit/>
          </a:bodyPr>
          <a:lstStyle/>
          <a:p>
            <a:r>
              <a:rPr lang="en-US" sz="1200" b="1" dirty="0">
                <a:solidFill>
                  <a:srgbClr val="FF4040"/>
                </a:solidFill>
                <a:ea typeface="Barlow"/>
                <a:cs typeface="Barlow"/>
                <a:sym typeface="Barlow"/>
              </a:rPr>
              <a:t>Finding</a:t>
            </a:r>
            <a:r>
              <a:rPr lang="en-US" sz="1200" b="1" dirty="0">
                <a:solidFill>
                  <a:schemeClr val="accent4"/>
                </a:solidFill>
                <a:ea typeface="Barlow"/>
                <a:cs typeface="Barlow"/>
                <a:sym typeface="Barlow"/>
              </a:rPr>
              <a:t> </a:t>
            </a:r>
            <a:r>
              <a:rPr lang="en-US" sz="1200" dirty="0">
                <a:solidFill>
                  <a:srgbClr val="4A4A49"/>
                </a:solidFill>
                <a:ea typeface="Barlow"/>
                <a:cs typeface="Barlow"/>
                <a:sym typeface="Barlow"/>
              </a:rPr>
              <a:t>out about movie</a:t>
            </a:r>
          </a:p>
          <a:p>
            <a:r>
              <a:rPr lang="en-US" sz="1100" dirty="0">
                <a:solidFill>
                  <a:srgbClr val="4A4A49"/>
                </a:solidFill>
                <a:ea typeface="Barlow"/>
                <a:cs typeface="Barlow"/>
                <a:sym typeface="Barlow"/>
              </a:rPr>
              <a:t>Through social media and word of mouth.</a:t>
            </a:r>
          </a:p>
        </p:txBody>
      </p:sp>
      <p:sp>
        <p:nvSpPr>
          <p:cNvPr id="30" name="Google Shape;155;p22">
            <a:extLst>
              <a:ext uri="{FF2B5EF4-FFF2-40B4-BE49-F238E27FC236}">
                <a16:creationId xmlns:a16="http://schemas.microsoft.com/office/drawing/2014/main" id="{75A3FE24-9D22-4F96-B1CB-E32BDA5927AD}"/>
              </a:ext>
            </a:extLst>
          </p:cNvPr>
          <p:cNvSpPr txBox="1"/>
          <p:nvPr/>
        </p:nvSpPr>
        <p:spPr>
          <a:xfrm>
            <a:off x="8564994" y="1696304"/>
            <a:ext cx="1948800" cy="999574"/>
          </a:xfrm>
          <a:prstGeom prst="rect">
            <a:avLst/>
          </a:prstGeom>
          <a:noFill/>
          <a:ln>
            <a:noFill/>
          </a:ln>
        </p:spPr>
        <p:txBody>
          <a:bodyPr spcFirstLastPara="1" wrap="square" lIns="0" tIns="0" rIns="0" bIns="0" anchor="b" anchorCtr="0">
            <a:noAutofit/>
          </a:bodyPr>
          <a:lstStyle/>
          <a:p>
            <a:r>
              <a:rPr lang="en-GB" sz="1200" b="1" dirty="0">
                <a:solidFill>
                  <a:srgbClr val="FF4040"/>
                </a:solidFill>
                <a:ea typeface="Barlow"/>
                <a:cs typeface="Barlow"/>
                <a:sym typeface="Barlow"/>
              </a:rPr>
              <a:t>Collecting Real Tickets</a:t>
            </a:r>
            <a:r>
              <a:rPr lang="en-GB" sz="1200" b="1" dirty="0">
                <a:solidFill>
                  <a:schemeClr val="accent4"/>
                </a:solidFill>
                <a:ea typeface="Barlow"/>
                <a:cs typeface="Barlow"/>
                <a:sym typeface="Barlow"/>
              </a:rPr>
              <a:t> </a:t>
            </a:r>
            <a:r>
              <a:rPr lang="en-GB" sz="1200" dirty="0">
                <a:solidFill>
                  <a:srgbClr val="4A4A49"/>
                </a:solidFill>
                <a:ea typeface="Barlow"/>
                <a:cs typeface="Barlow"/>
                <a:sym typeface="Barlow"/>
              </a:rPr>
              <a:t>allow to look back at the time spent with friends and mobile tickets are ugly, decides to book in person.</a:t>
            </a:r>
            <a:endParaRPr sz="1200" b="1" dirty="0">
              <a:solidFill>
                <a:srgbClr val="4A4A49"/>
              </a:solidFill>
              <a:ea typeface="Barlow"/>
              <a:cs typeface="Barlow"/>
              <a:sym typeface="Barlow"/>
            </a:endParaRPr>
          </a:p>
        </p:txBody>
      </p:sp>
      <p:sp>
        <p:nvSpPr>
          <p:cNvPr id="31" name="Google Shape;155;p22">
            <a:extLst>
              <a:ext uri="{FF2B5EF4-FFF2-40B4-BE49-F238E27FC236}">
                <a16:creationId xmlns:a16="http://schemas.microsoft.com/office/drawing/2014/main" id="{68AFDF0A-7E79-4B9D-B8C8-B4BE6C326C56}"/>
              </a:ext>
            </a:extLst>
          </p:cNvPr>
          <p:cNvSpPr txBox="1"/>
          <p:nvPr/>
        </p:nvSpPr>
        <p:spPr>
          <a:xfrm>
            <a:off x="6418333" y="5467594"/>
            <a:ext cx="2065570" cy="548389"/>
          </a:xfrm>
          <a:prstGeom prst="rect">
            <a:avLst/>
          </a:prstGeom>
          <a:noFill/>
          <a:ln>
            <a:noFill/>
          </a:ln>
        </p:spPr>
        <p:txBody>
          <a:bodyPr spcFirstLastPara="1" wrap="square" lIns="0" tIns="0" rIns="0" bIns="0" anchor="b" anchorCtr="0">
            <a:noAutofit/>
          </a:bodyPr>
          <a:lstStyle/>
          <a:p>
            <a:r>
              <a:rPr lang="en-GB" sz="1200" b="1" dirty="0">
                <a:solidFill>
                  <a:srgbClr val="FF4040"/>
                </a:solidFill>
                <a:ea typeface="Barlow"/>
                <a:cs typeface="Barlow"/>
                <a:sym typeface="Barlow"/>
              </a:rPr>
              <a:t>Shares </a:t>
            </a:r>
            <a:r>
              <a:rPr lang="en-GB" sz="1200" b="1" dirty="0" err="1">
                <a:solidFill>
                  <a:srgbClr val="FF4040"/>
                </a:solidFill>
                <a:ea typeface="Barlow"/>
                <a:cs typeface="Barlow"/>
                <a:sym typeface="Barlow"/>
              </a:rPr>
              <a:t>Youtube</a:t>
            </a:r>
            <a:r>
              <a:rPr lang="en-GB" sz="1200" b="1" dirty="0">
                <a:solidFill>
                  <a:srgbClr val="FF4040"/>
                </a:solidFill>
                <a:ea typeface="Barlow"/>
                <a:cs typeface="Barlow"/>
                <a:sym typeface="Barlow"/>
              </a:rPr>
              <a:t> video</a:t>
            </a:r>
            <a:r>
              <a:rPr lang="en-GB" sz="1200" dirty="0">
                <a:solidFill>
                  <a:srgbClr val="4A4A49"/>
                </a:solidFill>
                <a:ea typeface="Barlow"/>
                <a:cs typeface="Barlow"/>
                <a:sym typeface="Barlow"/>
              </a:rPr>
              <a:t>: Gets friends/ family to join them to watch the movie</a:t>
            </a:r>
            <a:endParaRPr sz="1200" b="1" dirty="0">
              <a:solidFill>
                <a:srgbClr val="4A4A49"/>
              </a:solidFill>
              <a:ea typeface="Barlow"/>
              <a:cs typeface="Barlow"/>
              <a:sym typeface="Barlow"/>
            </a:endParaRPr>
          </a:p>
        </p:txBody>
      </p:sp>
    </p:spTree>
    <p:extLst>
      <p:ext uri="{BB962C8B-B14F-4D97-AF65-F5344CB8AC3E}">
        <p14:creationId xmlns:p14="http://schemas.microsoft.com/office/powerpoint/2010/main" val="249175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a:t>BOOK-IT</a:t>
            </a:r>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1025264"/>
            <a:ext cx="9920400" cy="410070"/>
          </a:xfrm>
          <a:prstGeom prst="rect">
            <a:avLst/>
          </a:prstGeom>
        </p:spPr>
        <p:txBody>
          <a:bodyPr spcFirstLastPara="1" vert="horz" wrap="square" lIns="0" tIns="0" rIns="0" bIns="0" rtlCol="0" anchor="b" anchorCtr="0">
            <a:noAutofit/>
          </a:bodyPr>
          <a:lstStyle/>
          <a:p>
            <a:r>
              <a:rPr lang="en-GB" dirty="0"/>
              <a:t>Customer </a:t>
            </a:r>
            <a:r>
              <a:rPr lang="en-GB" dirty="0">
                <a:solidFill>
                  <a:srgbClr val="4A4A49"/>
                </a:solidFill>
              </a:rPr>
              <a:t>journey: Booking process</a:t>
            </a:r>
            <a:endParaRPr dirty="0">
              <a:solidFill>
                <a:srgbClr val="4A4A49"/>
              </a:solidFill>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0790" y="2295829"/>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3</a:t>
              </a:r>
              <a:endParaRPr sz="800" dirty="0">
                <a:solidFill>
                  <a:schemeClr val="dk2"/>
                </a:solidFill>
                <a:latin typeface="Barlow"/>
                <a:ea typeface="Barlow"/>
                <a:cs typeface="Barlow"/>
                <a:sym typeface="Barlow"/>
              </a:endParaRPr>
            </a:p>
          </p:txBody>
        </p:sp>
      </p:grpSp>
      <p:grpSp>
        <p:nvGrpSpPr>
          <p:cNvPr id="41" name="Google Shape;149;p22">
            <a:extLst>
              <a:ext uri="{FF2B5EF4-FFF2-40B4-BE49-F238E27FC236}">
                <a16:creationId xmlns:a16="http://schemas.microsoft.com/office/drawing/2014/main" id="{36D9FBA7-41D0-4D84-B750-B0DAB229658E}"/>
              </a:ext>
            </a:extLst>
          </p:cNvPr>
          <p:cNvGrpSpPr/>
          <p:nvPr/>
        </p:nvGrpSpPr>
        <p:grpSpPr>
          <a:xfrm>
            <a:off x="9217225" y="4807733"/>
            <a:ext cx="631200" cy="631200"/>
            <a:chOff x="4852739" y="3576300"/>
            <a:chExt cx="473400" cy="473400"/>
          </a:xfrm>
        </p:grpSpPr>
        <p:sp>
          <p:nvSpPr>
            <p:cNvPr id="42" name="Google Shape;150;p22">
              <a:extLst>
                <a:ext uri="{FF2B5EF4-FFF2-40B4-BE49-F238E27FC236}">
                  <a16:creationId xmlns:a16="http://schemas.microsoft.com/office/drawing/2014/main" id="{BD3B20BB-89C8-43FE-9FAA-B2ED14D91AA6}"/>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3" name="Google Shape;151;p22">
              <a:extLst>
                <a:ext uri="{FF2B5EF4-FFF2-40B4-BE49-F238E27FC236}">
                  <a16:creationId xmlns:a16="http://schemas.microsoft.com/office/drawing/2014/main" id="{9B81919B-A513-4C6E-A003-0D18048EC26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6</a:t>
              </a:r>
              <a:endParaRPr sz="800" dirty="0">
                <a:solidFill>
                  <a:schemeClr val="dk2"/>
                </a:solidFill>
                <a:latin typeface="Barlow"/>
                <a:ea typeface="Barlow"/>
                <a:cs typeface="Barlow"/>
                <a:sym typeface="Barlow"/>
              </a:endParaRPr>
            </a:p>
          </p:txBody>
        </p:sp>
      </p:grpSp>
      <p:sp>
        <p:nvSpPr>
          <p:cNvPr id="47" name="Google Shape;155;p22">
            <a:extLst>
              <a:ext uri="{FF2B5EF4-FFF2-40B4-BE49-F238E27FC236}">
                <a16:creationId xmlns:a16="http://schemas.microsoft.com/office/drawing/2014/main" id="{06589EF6-6A7D-44E9-8589-88340B300A55}"/>
              </a:ext>
            </a:extLst>
          </p:cNvPr>
          <p:cNvSpPr txBox="1"/>
          <p:nvPr/>
        </p:nvSpPr>
        <p:spPr>
          <a:xfrm>
            <a:off x="6171665" y="5261326"/>
            <a:ext cx="1948800" cy="84675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Barlow"/>
                <a:ea typeface="Barlow"/>
                <a:cs typeface="Barlow"/>
                <a:sym typeface="Barlow"/>
              </a:rPr>
              <a:t>Time-limit</a:t>
            </a:r>
            <a:r>
              <a:rPr lang="en-GB" sz="1200" b="1" dirty="0">
                <a:solidFill>
                  <a:schemeClr val="accent4"/>
                </a:solidFill>
                <a:latin typeface="Barlow"/>
                <a:ea typeface="Barlow"/>
                <a:cs typeface="Barlow"/>
                <a:sym typeface="Barlow"/>
              </a:rPr>
              <a:t> </a:t>
            </a:r>
            <a:r>
              <a:rPr lang="en-GB" sz="1200" dirty="0">
                <a:solidFill>
                  <a:srgbClr val="4A4A49"/>
                </a:solidFill>
                <a:latin typeface="Barlow"/>
                <a:ea typeface="Barlow"/>
                <a:cs typeface="Barlow"/>
                <a:sym typeface="Barlow"/>
              </a:rPr>
              <a:t>: Unable to go through snack promotions properly due to time limit on seat reservation</a:t>
            </a:r>
            <a:endParaRPr sz="1200" b="1" dirty="0">
              <a:solidFill>
                <a:srgbClr val="4A4A49"/>
              </a:solidFill>
              <a:latin typeface="Barlow"/>
              <a:ea typeface="Barlow"/>
              <a:cs typeface="Barlow"/>
              <a:sym typeface="Barlow"/>
            </a:endParaRPr>
          </a:p>
        </p:txBody>
      </p:sp>
      <p:sp>
        <p:nvSpPr>
          <p:cNvPr id="48" name="Google Shape;156;p22">
            <a:extLst>
              <a:ext uri="{FF2B5EF4-FFF2-40B4-BE49-F238E27FC236}">
                <a16:creationId xmlns:a16="http://schemas.microsoft.com/office/drawing/2014/main" id="{DC3BDD0E-7D1B-4CD8-B719-BA6C26C2BCD7}"/>
              </a:ext>
            </a:extLst>
          </p:cNvPr>
          <p:cNvSpPr txBox="1"/>
          <p:nvPr/>
        </p:nvSpPr>
        <p:spPr>
          <a:xfrm>
            <a:off x="1925532" y="5121536"/>
            <a:ext cx="1715200" cy="711200"/>
          </a:xfrm>
          <a:prstGeom prst="rect">
            <a:avLst/>
          </a:prstGeom>
          <a:noFill/>
          <a:ln>
            <a:noFill/>
          </a:ln>
        </p:spPr>
        <p:txBody>
          <a:bodyPr spcFirstLastPara="1" wrap="square" lIns="0" tIns="0" rIns="0" bIns="0" anchor="t" anchorCtr="0">
            <a:noAutofit/>
          </a:bodyPr>
          <a:lstStyle/>
          <a:p>
            <a:r>
              <a:rPr lang="en-GB" sz="1200" b="1" dirty="0">
                <a:solidFill>
                  <a:srgbClr val="FF4040"/>
                </a:solidFill>
                <a:latin typeface="Barlow"/>
                <a:ea typeface="Barlow"/>
                <a:cs typeface="Barlow"/>
                <a:sym typeface="Barlow"/>
              </a:rPr>
              <a:t>Back and forth </a:t>
            </a:r>
            <a:r>
              <a:rPr lang="en-US" sz="1200" dirty="0">
                <a:solidFill>
                  <a:schemeClr val="dk2"/>
                </a:solidFill>
                <a:latin typeface="Barlow"/>
                <a:ea typeface="Barlow"/>
                <a:cs typeface="Barlow"/>
                <a:sym typeface="Barlow"/>
              </a:rPr>
              <a:t>between show timings/ venues as pricing is only shown upon selection of seat</a:t>
            </a:r>
            <a:endParaRPr sz="1200" dirty="0">
              <a:solidFill>
                <a:schemeClr val="dk2"/>
              </a:solidFill>
              <a:latin typeface="Barlow"/>
              <a:ea typeface="Barlow"/>
              <a:cs typeface="Barlow"/>
              <a:sym typeface="Barlow"/>
            </a:endParaRPr>
          </a:p>
          <a:p>
            <a:pPr algn="ctr"/>
            <a:endParaRPr sz="1200" dirty="0">
              <a:solidFill>
                <a:schemeClr val="dk2"/>
              </a:solidFill>
              <a:latin typeface="Barlow"/>
              <a:ea typeface="Barlow"/>
              <a:cs typeface="Barlow"/>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10942" y="2271151"/>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1</a:t>
              </a:r>
              <a:endParaRPr sz="800" dirty="0">
                <a:solidFill>
                  <a:schemeClr val="dk2"/>
                </a:solidFill>
                <a:latin typeface="Barlow"/>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3730" y="4870164"/>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2</a:t>
              </a:r>
              <a:endParaRPr sz="800" dirty="0">
                <a:solidFill>
                  <a:schemeClr val="dk2"/>
                </a:solidFill>
                <a:latin typeface="Barlow"/>
                <a:ea typeface="Barlow"/>
                <a:cs typeface="Barlow"/>
                <a:sym typeface="Barlow"/>
              </a:endParaRPr>
            </a:p>
          </p:txBody>
        </p:sp>
      </p:grpSp>
      <p:sp>
        <p:nvSpPr>
          <p:cNvPr id="59" name="Google Shape;155;p22">
            <a:extLst>
              <a:ext uri="{FF2B5EF4-FFF2-40B4-BE49-F238E27FC236}">
                <a16:creationId xmlns:a16="http://schemas.microsoft.com/office/drawing/2014/main" id="{6E49D6DD-5AC5-4CF0-8C41-1D13199F0E5D}"/>
              </a:ext>
            </a:extLst>
          </p:cNvPr>
          <p:cNvSpPr txBox="1"/>
          <p:nvPr/>
        </p:nvSpPr>
        <p:spPr>
          <a:xfrm>
            <a:off x="8398141" y="1718906"/>
            <a:ext cx="1948800" cy="432972"/>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Barlow"/>
                <a:ea typeface="Barlow"/>
                <a:cs typeface="Barlow"/>
                <a:sym typeface="Barlow"/>
              </a:rPr>
              <a:t>Unable to decide</a:t>
            </a:r>
            <a:r>
              <a:rPr lang="en-GB" sz="1200" b="1" dirty="0">
                <a:solidFill>
                  <a:schemeClr val="accent4"/>
                </a:solidFill>
                <a:latin typeface="Barlow"/>
                <a:ea typeface="Barlow"/>
                <a:cs typeface="Barlow"/>
                <a:sym typeface="Barlow"/>
              </a:rPr>
              <a:t> </a:t>
            </a:r>
            <a:r>
              <a:rPr lang="en-GB" sz="1200" dirty="0">
                <a:solidFill>
                  <a:srgbClr val="4A4A49"/>
                </a:solidFill>
                <a:latin typeface="Barlow"/>
                <a:ea typeface="Barlow"/>
                <a:cs typeface="Barlow"/>
                <a:sym typeface="Barlow"/>
              </a:rPr>
              <a:t>: Not sure what friends would like to eat on that day</a:t>
            </a:r>
            <a:endParaRPr sz="1200" b="1" dirty="0">
              <a:solidFill>
                <a:srgbClr val="4A4A49"/>
              </a:solidFill>
              <a:latin typeface="Barlow"/>
              <a:ea typeface="Barlow"/>
              <a:cs typeface="Barlow"/>
              <a:sym typeface="Barlow"/>
            </a:endParaRPr>
          </a:p>
        </p:txBody>
      </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7" y="2295828"/>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5</a:t>
              </a:r>
              <a:endParaRPr sz="800" dirty="0">
                <a:solidFill>
                  <a:schemeClr val="dk2"/>
                </a:solidFill>
                <a:latin typeface="Barlow"/>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93948" y="1693954"/>
            <a:ext cx="1948800" cy="432972"/>
          </a:xfrm>
          <a:prstGeom prst="rect">
            <a:avLst/>
          </a:prstGeom>
          <a:noFill/>
          <a:ln>
            <a:noFill/>
          </a:ln>
        </p:spPr>
        <p:txBody>
          <a:bodyPr spcFirstLastPara="1" wrap="square" lIns="0" tIns="0" rIns="0" bIns="0" anchor="b" anchorCtr="0">
            <a:noAutofit/>
          </a:bodyPr>
          <a:lstStyle/>
          <a:p>
            <a:endParaRPr lang="en-GB" sz="1100" b="1" dirty="0">
              <a:solidFill>
                <a:srgbClr val="4A4A49"/>
              </a:solidFill>
              <a:latin typeface="Barlow"/>
              <a:ea typeface="Barlow"/>
              <a:cs typeface="Barlow"/>
              <a:sym typeface="Barlow"/>
            </a:endParaRPr>
          </a:p>
          <a:p>
            <a:r>
              <a:rPr lang="en-GB" sz="1100" dirty="0">
                <a:solidFill>
                  <a:srgbClr val="4A4A49"/>
                </a:solidFill>
                <a:latin typeface="Barlow"/>
                <a:ea typeface="Barlow"/>
                <a:cs typeface="Barlow"/>
                <a:sym typeface="Barlow"/>
              </a:rPr>
              <a:t>Frustration in figuring that out leads user to book on website instead when she reaches home</a:t>
            </a:r>
            <a:endParaRPr sz="1100" dirty="0">
              <a:solidFill>
                <a:srgbClr val="4A4A49"/>
              </a:solidFill>
              <a:latin typeface="Barlow"/>
              <a:ea typeface="Barlow"/>
              <a:cs typeface="Barlow"/>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781467"/>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dirty="0">
                <a:latin typeface="Barlow"/>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826599" y="2151878"/>
            <a:ext cx="1613869" cy="358191"/>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Barlow"/>
                <a:ea typeface="Barlow"/>
                <a:cs typeface="Barlow"/>
                <a:sym typeface="Barlow"/>
              </a:rPr>
              <a:t>Flooded</a:t>
            </a:r>
            <a:r>
              <a:rPr lang="en-GB" sz="1200" b="1" dirty="0">
                <a:solidFill>
                  <a:schemeClr val="accent4"/>
                </a:solidFill>
                <a:latin typeface="Barlow"/>
                <a:ea typeface="Barlow"/>
                <a:cs typeface="Barlow"/>
                <a:sym typeface="Barlow"/>
              </a:rPr>
              <a:t> </a:t>
            </a:r>
            <a:r>
              <a:rPr lang="en-GB" sz="1200" dirty="0">
                <a:solidFill>
                  <a:srgbClr val="4A4A49"/>
                </a:solidFill>
                <a:latin typeface="Barlow"/>
                <a:ea typeface="Barlow"/>
                <a:cs typeface="Barlow"/>
                <a:sym typeface="Barlow"/>
              </a:rPr>
              <a:t>with deals on Google and social media</a:t>
            </a:r>
            <a:endParaRPr sz="1200" b="1" dirty="0">
              <a:solidFill>
                <a:srgbClr val="4A4A49"/>
              </a:solidFill>
              <a:latin typeface="Barlow"/>
              <a:ea typeface="Barlow"/>
              <a:cs typeface="Barlow"/>
              <a:sym typeface="Barlow"/>
            </a:endParaRPr>
          </a:p>
        </p:txBody>
      </p:sp>
      <p:sp>
        <p:nvSpPr>
          <p:cNvPr id="35" name="TextBox 34">
            <a:extLst>
              <a:ext uri="{FF2B5EF4-FFF2-40B4-BE49-F238E27FC236}">
                <a16:creationId xmlns:a16="http://schemas.microsoft.com/office/drawing/2014/main" id="{A62A61DE-040A-458A-B2FD-C51F3EF3C466}"/>
              </a:ext>
            </a:extLst>
          </p:cNvPr>
          <p:cNvSpPr txBox="1"/>
          <p:nvPr/>
        </p:nvSpPr>
        <p:spPr>
          <a:xfrm>
            <a:off x="3958545" y="1563314"/>
            <a:ext cx="1444256" cy="790998"/>
          </a:xfrm>
          <a:prstGeom prst="rect">
            <a:avLst/>
          </a:prstGeom>
          <a:noFill/>
        </p:spPr>
        <p:txBody>
          <a:bodyPr wrap="square">
            <a:spAutoFit/>
          </a:bodyPr>
          <a:lstStyle/>
          <a:p>
            <a:r>
              <a:rPr lang="en-GB" sz="1100" b="1" dirty="0">
                <a:solidFill>
                  <a:srgbClr val="FF4040"/>
                </a:solidFill>
                <a:latin typeface="Barlow"/>
                <a:ea typeface="Barlow"/>
                <a:cs typeface="Barlow"/>
                <a:sym typeface="Barlow"/>
              </a:rPr>
              <a:t>Unclear</a:t>
            </a:r>
            <a:r>
              <a:rPr lang="en-GB" sz="1100" b="1" dirty="0">
                <a:solidFill>
                  <a:schemeClr val="accent4"/>
                </a:solidFill>
                <a:latin typeface="Barlow"/>
                <a:ea typeface="Barlow"/>
                <a:cs typeface="Barlow"/>
                <a:sym typeface="Barlow"/>
              </a:rPr>
              <a:t> </a:t>
            </a:r>
            <a:r>
              <a:rPr lang="en-GB" sz="1100" dirty="0">
                <a:solidFill>
                  <a:srgbClr val="4A4A49"/>
                </a:solidFill>
                <a:latin typeface="Barlow"/>
                <a:ea typeface="Barlow"/>
                <a:cs typeface="Barlow"/>
                <a:sym typeface="Barlow"/>
              </a:rPr>
              <a:t>: Some seats are reserved for couples and not for single booking.</a:t>
            </a:r>
          </a:p>
        </p:txBody>
      </p:sp>
      <p:cxnSp>
        <p:nvCxnSpPr>
          <p:cNvPr id="5" name="Straight Connector 4">
            <a:extLst>
              <a:ext uri="{FF2B5EF4-FFF2-40B4-BE49-F238E27FC236}">
                <a16:creationId xmlns:a16="http://schemas.microsoft.com/office/drawing/2014/main" id="{42024BDB-BCAE-4840-87A0-7D949351906F}"/>
              </a:ext>
            </a:extLst>
          </p:cNvPr>
          <p:cNvCxnSpPr/>
          <p:nvPr/>
        </p:nvCxnSpPr>
        <p:spPr>
          <a:xfrm>
            <a:off x="5337875" y="1563314"/>
            <a:ext cx="0" cy="679096"/>
          </a:xfrm>
          <a:prstGeom prst="line">
            <a:avLst/>
          </a:prstGeom>
        </p:spPr>
        <p:style>
          <a:lnRef idx="1">
            <a:schemeClr val="dk1"/>
          </a:lnRef>
          <a:fillRef idx="0">
            <a:schemeClr val="dk1"/>
          </a:fillRef>
          <a:effectRef idx="0">
            <a:schemeClr val="dk1"/>
          </a:effectRef>
          <a:fontRef idx="minor">
            <a:schemeClr val="tx1"/>
          </a:fontRef>
        </p:style>
      </p:cxnSp>
      <p:sp>
        <p:nvSpPr>
          <p:cNvPr id="37" name="Google Shape;155;p22">
            <a:extLst>
              <a:ext uri="{FF2B5EF4-FFF2-40B4-BE49-F238E27FC236}">
                <a16:creationId xmlns:a16="http://schemas.microsoft.com/office/drawing/2014/main" id="{77F14F42-D126-48EE-8968-443D81504F81}"/>
              </a:ext>
            </a:extLst>
          </p:cNvPr>
          <p:cNvSpPr txBox="1"/>
          <p:nvPr/>
        </p:nvSpPr>
        <p:spPr>
          <a:xfrm>
            <a:off x="9848424" y="5302810"/>
            <a:ext cx="1948800" cy="432972"/>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Barlow"/>
                <a:ea typeface="Barlow"/>
                <a:cs typeface="Barlow"/>
                <a:sym typeface="Barlow"/>
              </a:rPr>
              <a:t>Troublesome</a:t>
            </a:r>
            <a:r>
              <a:rPr lang="en-GB" sz="1200" b="1" dirty="0">
                <a:solidFill>
                  <a:schemeClr val="accent4"/>
                </a:solidFill>
                <a:latin typeface="Barlow"/>
                <a:ea typeface="Barlow"/>
                <a:cs typeface="Barlow"/>
                <a:sym typeface="Barlow"/>
              </a:rPr>
              <a:t> </a:t>
            </a:r>
            <a:r>
              <a:rPr lang="en-GB" sz="1200" dirty="0">
                <a:solidFill>
                  <a:srgbClr val="4A4A49"/>
                </a:solidFill>
                <a:latin typeface="Barlow"/>
                <a:ea typeface="Barlow"/>
                <a:cs typeface="Barlow"/>
                <a:sym typeface="Barlow"/>
              </a:rPr>
              <a:t>: Typing in credit card numbers.</a:t>
            </a:r>
            <a:endParaRPr sz="1200" b="1" dirty="0">
              <a:solidFill>
                <a:srgbClr val="4A4A49"/>
              </a:solidFill>
              <a:latin typeface="Barlow"/>
              <a:ea typeface="Barlow"/>
              <a:cs typeface="Barlow"/>
              <a:sym typeface="Barlow"/>
            </a:endParaRPr>
          </a:p>
        </p:txBody>
      </p:sp>
    </p:spTree>
    <p:extLst>
      <p:ext uri="{BB962C8B-B14F-4D97-AF65-F5344CB8AC3E}">
        <p14:creationId xmlns:p14="http://schemas.microsoft.com/office/powerpoint/2010/main" val="59693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19680" y="1431260"/>
            <a:ext cx="5433204" cy="365125"/>
          </a:xfrm>
        </p:spPr>
        <p:txBody>
          <a:bodyPr vert="horz" lIns="91440" tIns="45720" rIns="91440" bIns="45720" rtlCol="0" anchor="t">
            <a:normAutofit lnSpcReduction="10000"/>
          </a:bodyPr>
          <a:lstStyle/>
          <a:p>
            <a:r>
              <a:rPr lang="en-US" dirty="0"/>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19680" y="1848678"/>
            <a:ext cx="5431971" cy="645042"/>
          </a:xfrm>
        </p:spPr>
        <p:txBody>
          <a:bodyPr>
            <a:normAutofit fontScale="77500" lnSpcReduction="20000"/>
          </a:bodyPr>
          <a:lstStyle/>
          <a:p>
            <a:r>
              <a:rPr lang="en-ZA" dirty="0"/>
              <a:t>Joan is outgoing and sociable and likes to be in the scene. She recently went to the Ice Cream Museum. She took many pictures with her friends and uploaded it to Instagram. She values Instagram as each post represents the most beautiful snapshot of a memory that she would remember for years to come.</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9680" y="2710521"/>
            <a:ext cx="1650701" cy="365125"/>
          </a:xfrm>
        </p:spPr>
        <p:txBody>
          <a:bodyPr>
            <a:normAutofit lnSpcReduction="10000"/>
          </a:bodyPr>
          <a:lstStyle/>
          <a:p>
            <a:r>
              <a:rPr lang="en-US" dirty="0"/>
              <a:t>Payments</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0914" y="3127939"/>
            <a:ext cx="1571496" cy="499903"/>
          </a:xfrm>
        </p:spPr>
        <p:txBody>
          <a:bodyPr>
            <a:normAutofit fontScale="77500" lnSpcReduction="20000"/>
          </a:bodyPr>
          <a:lstStyle/>
          <a:p>
            <a:pPr marL="285750" indent="-285750">
              <a:buFont typeface="Wingdings" panose="05000000000000000000" pitchFamily="2" charset="2"/>
              <a:buChar char="§"/>
            </a:pPr>
            <a:r>
              <a:rPr lang="en-ZA" dirty="0"/>
              <a:t>Credit Cards</a:t>
            </a:r>
          </a:p>
          <a:p>
            <a:pPr marL="285750" indent="-285750">
              <a:buFont typeface="Wingdings" panose="05000000000000000000" pitchFamily="2" charset="2"/>
              <a:buChar char="§"/>
            </a:pPr>
            <a:r>
              <a:rPr lang="en-ZA" dirty="0"/>
              <a:t>Apple Pay</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9680" y="3895280"/>
            <a:ext cx="5433204" cy="365125"/>
          </a:xfrm>
        </p:spPr>
        <p:txBody>
          <a:bodyPr>
            <a:normAutofit lnSpcReduction="10000"/>
          </a:bodyPr>
          <a:lstStyle/>
          <a:p>
            <a:r>
              <a:rPr lang="en-US" dirty="0"/>
              <a:t>Sources of Information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426097"/>
            <a:ext cx="5431971" cy="1662815"/>
          </a:xfrm>
        </p:spPr>
        <p:txBody>
          <a:bodyPr>
            <a:normAutofit fontScale="85000" lnSpcReduction="20000"/>
          </a:bodyPr>
          <a:lstStyle/>
          <a:p>
            <a:pPr marL="285750" indent="-285750">
              <a:buFont typeface="Wingdings" panose="05000000000000000000" pitchFamily="2" charset="2"/>
              <a:buChar char="§"/>
            </a:pPr>
            <a:r>
              <a:rPr lang="en-ZA" dirty="0"/>
              <a:t>Social Media</a:t>
            </a:r>
          </a:p>
          <a:p>
            <a:pPr marL="285750" indent="-285750">
              <a:buFont typeface="Wingdings" panose="05000000000000000000" pitchFamily="2" charset="2"/>
              <a:buChar char="§"/>
            </a:pPr>
            <a:r>
              <a:rPr lang="en-ZA" dirty="0"/>
              <a:t>Friends</a:t>
            </a:r>
          </a:p>
          <a:p>
            <a:pPr marL="285750" indent="-285750">
              <a:buFont typeface="Wingdings" panose="05000000000000000000" pitchFamily="2" charset="2"/>
              <a:buChar char="§"/>
            </a:pPr>
            <a:r>
              <a:rPr lang="en-ZA" dirty="0"/>
              <a:t>YouTube</a:t>
            </a:r>
          </a:p>
          <a:p>
            <a:pPr marL="285750" indent="-285750">
              <a:buFont typeface="Wingdings" panose="05000000000000000000" pitchFamily="2" charset="2"/>
              <a:buChar char="§"/>
            </a:pPr>
            <a:r>
              <a:rPr lang="en-ZA" dirty="0"/>
              <a:t>Rotten Tomatoes</a:t>
            </a:r>
          </a:p>
          <a:p>
            <a:pPr marL="285750" indent="-285750">
              <a:buFont typeface="Wingdings" panose="05000000000000000000" pitchFamily="2" charset="2"/>
              <a:buChar char="§"/>
            </a:pPr>
            <a:r>
              <a:rPr lang="en-ZA" dirty="0"/>
              <a:t>IMDB</a:t>
            </a:r>
          </a:p>
          <a:p>
            <a:pPr marL="285750" indent="-285750">
              <a:buFont typeface="Wingdings" panose="05000000000000000000" pitchFamily="2" charset="2"/>
              <a:buChar char="§"/>
            </a:pPr>
            <a:r>
              <a:rPr lang="en-ZA" dirty="0"/>
              <a:t>Google</a:t>
            </a:r>
          </a:p>
          <a:p>
            <a:pPr marL="285750" indent="-285750">
              <a:buFont typeface="Wingdings" panose="05000000000000000000" pitchFamily="2" charset="2"/>
              <a:buChar char="§"/>
            </a:pPr>
            <a:endParaRPr lang="en-ZA" dirty="0"/>
          </a:p>
          <a:p>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2021</a:t>
            </a:r>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BOOK-IT</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pic>
        <p:nvPicPr>
          <p:cNvPr id="36" name="Picture 35">
            <a:extLst>
              <a:ext uri="{FF2B5EF4-FFF2-40B4-BE49-F238E27FC236}">
                <a16:creationId xmlns:a16="http://schemas.microsoft.com/office/drawing/2014/main" id="{5F1C2D5C-3963-482E-8701-660CD4510F3F}"/>
              </a:ext>
            </a:extLst>
          </p:cNvPr>
          <p:cNvPicPr>
            <a:picLocks noChangeAspect="1"/>
          </p:cNvPicPr>
          <p:nvPr/>
        </p:nvPicPr>
        <p:blipFill>
          <a:blip r:embed="rId2"/>
          <a:stretch>
            <a:fillRect/>
          </a:stretch>
        </p:blipFill>
        <p:spPr>
          <a:xfrm>
            <a:off x="-6958" y="0"/>
            <a:ext cx="5339306" cy="6858000"/>
          </a:xfrm>
          <a:prstGeom prst="rect">
            <a:avLst/>
          </a:prstGeom>
        </p:spPr>
      </p:pic>
      <p:sp>
        <p:nvSpPr>
          <p:cNvPr id="12" name="Text Placeholder 4">
            <a:extLst>
              <a:ext uri="{FF2B5EF4-FFF2-40B4-BE49-F238E27FC236}">
                <a16:creationId xmlns:a16="http://schemas.microsoft.com/office/drawing/2014/main" id="{055E55A0-CCD7-460F-8EC3-037CAD46840C}"/>
              </a:ext>
            </a:extLst>
          </p:cNvPr>
          <p:cNvSpPr txBox="1">
            <a:spLocks/>
          </p:cNvSpPr>
          <p:nvPr/>
        </p:nvSpPr>
        <p:spPr>
          <a:xfrm>
            <a:off x="8569381" y="2729786"/>
            <a:ext cx="246851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Social Channels</a:t>
            </a:r>
          </a:p>
        </p:txBody>
      </p:sp>
      <p:sp>
        <p:nvSpPr>
          <p:cNvPr id="13" name="Text Placeholder 5">
            <a:extLst>
              <a:ext uri="{FF2B5EF4-FFF2-40B4-BE49-F238E27FC236}">
                <a16:creationId xmlns:a16="http://schemas.microsoft.com/office/drawing/2014/main" id="{6AB44F86-33E6-4B16-8375-7909F029887F}"/>
              </a:ext>
            </a:extLst>
          </p:cNvPr>
          <p:cNvSpPr txBox="1">
            <a:spLocks/>
          </p:cNvSpPr>
          <p:nvPr/>
        </p:nvSpPr>
        <p:spPr>
          <a:xfrm>
            <a:off x="8635665" y="3112397"/>
            <a:ext cx="1571496" cy="49990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ZA" dirty="0"/>
              <a:t>Instagram</a:t>
            </a:r>
          </a:p>
          <a:p>
            <a:pPr marL="285750" indent="-285750">
              <a:buFont typeface="Wingdings" panose="05000000000000000000" pitchFamily="2" charset="2"/>
              <a:buChar char="§"/>
            </a:pPr>
            <a:r>
              <a:rPr lang="en-ZA" dirty="0"/>
              <a:t>Facebook</a:t>
            </a:r>
          </a:p>
        </p:txBody>
      </p:sp>
    </p:spTree>
    <p:extLst>
      <p:ext uri="{BB962C8B-B14F-4D97-AF65-F5344CB8AC3E}">
        <p14:creationId xmlns:p14="http://schemas.microsoft.com/office/powerpoint/2010/main" val="200505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025718" y="2932491"/>
            <a:ext cx="2778579" cy="560304"/>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025718" y="3492795"/>
            <a:ext cx="2778579" cy="2319670"/>
          </a:xfrm>
        </p:spPr>
        <p:txBody>
          <a:bodyPr>
            <a:normAutofit/>
          </a:bodyPr>
          <a:lstStyle/>
          <a:p>
            <a:r>
              <a:rPr lang="en-US" dirty="0"/>
              <a:t>Stephanie Chua</a:t>
            </a:r>
          </a:p>
          <a:p>
            <a:r>
              <a:rPr lang="en-US" dirty="0"/>
              <a:t>+65 9741 7109</a:t>
            </a:r>
          </a:p>
          <a:p>
            <a:r>
              <a:rPr lang="en-US" dirty="0"/>
              <a:t>csq.stephanie@gmail.com</a:t>
            </a:r>
          </a:p>
          <a:p>
            <a:r>
              <a:rPr lang="en-US" dirty="0" err="1"/>
              <a:t>Github</a:t>
            </a:r>
            <a:r>
              <a:rPr lang="en-US" dirty="0"/>
              <a:t>: @cotldus</a:t>
            </a:r>
          </a:p>
          <a:p>
            <a:r>
              <a:rPr lang="en-US" dirty="0"/>
              <a:t>LinkedIn: in/</a:t>
            </a:r>
            <a:r>
              <a:rPr lang="en-US" dirty="0" err="1"/>
              <a:t>chuastephanie</a:t>
            </a:r>
            <a:endParaRPr lang="en-US" dirty="0"/>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6</a:t>
            </a:fld>
            <a:endParaRPr lang="en-US" dirty="0"/>
          </a:p>
        </p:txBody>
      </p:sp>
      <p:pic>
        <p:nvPicPr>
          <p:cNvPr id="9" name="Picture 8" descr="A person smiling for the camera&#10;&#10;Description automatically generated with low confidence">
            <a:extLst>
              <a:ext uri="{FF2B5EF4-FFF2-40B4-BE49-F238E27FC236}">
                <a16:creationId xmlns:a16="http://schemas.microsoft.com/office/drawing/2014/main" id="{9B2B8282-7989-41AA-AB9C-EA8CE51CAEE4}"/>
              </a:ext>
            </a:extLst>
          </p:cNvPr>
          <p:cNvPicPr>
            <a:picLocks noChangeAspect="1"/>
          </p:cNvPicPr>
          <p:nvPr/>
        </p:nvPicPr>
        <p:blipFill>
          <a:blip r:embed="rId2"/>
          <a:stretch>
            <a:fillRect/>
          </a:stretch>
        </p:blipFill>
        <p:spPr>
          <a:xfrm>
            <a:off x="5483272" y="1084755"/>
            <a:ext cx="1654672" cy="1567584"/>
          </a:xfrm>
          <a:prstGeom prst="rect">
            <a:avLst/>
          </a:prstGeom>
        </p:spPr>
      </p:pic>
    </p:spTree>
    <p:extLst>
      <p:ext uri="{BB962C8B-B14F-4D97-AF65-F5344CB8AC3E}">
        <p14:creationId xmlns:p14="http://schemas.microsoft.com/office/powerpoint/2010/main" val="2436493926"/>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Nunito Sans"/>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149</TotalTime>
  <Words>343</Words>
  <Application>Microsoft Office PowerPoint</Application>
  <PresentationFormat>Widescreen</PresentationFormat>
  <Paragraphs>68</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Barlow</vt:lpstr>
      <vt:lpstr>Arial</vt:lpstr>
      <vt:lpstr>Calibri</vt:lpstr>
      <vt:lpstr>Nunito Sans</vt:lpstr>
      <vt:lpstr>Tenorite</vt:lpstr>
      <vt:lpstr>Wingdings</vt:lpstr>
      <vt:lpstr>Monoline</vt:lpstr>
      <vt:lpstr>Book-it</vt:lpstr>
      <vt:lpstr>Book-it</vt:lpstr>
      <vt:lpstr>Customer journey: before booking</vt:lpstr>
      <vt:lpstr>Customer journey: Booking process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Book-it</dc:title>
  <dc:creator>CHUA SHIQI STEPHANIE</dc:creator>
  <cp:lastModifiedBy>CHUA SHIQI STEPHANIE</cp:lastModifiedBy>
  <cp:revision>8</cp:revision>
  <dcterms:created xsi:type="dcterms:W3CDTF">2021-09-01T15:38:55Z</dcterms:created>
  <dcterms:modified xsi:type="dcterms:W3CDTF">2021-09-02T13:47:43Z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